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notesMasterIdLst>
    <p:notesMasterId r:id="rId7"/>
  </p:notesMasterIdLst>
  <p:sldIdLst>
    <p:sldId id="257" r:id="rId3"/>
    <p:sldId id="282" r:id="rId4"/>
    <p:sldId id="283" r:id="rId5"/>
    <p:sldId id="28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870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presProps" Target="presProps.xml" Id="rId8" /><Relationship Type="http://schemas.openxmlformats.org/officeDocument/2006/relationships/slide" Target="slides/slide1.xml" Id="rId3" /><Relationship Type="http://schemas.openxmlformats.org/officeDocument/2006/relationships/notesMaster" Target="notesMasters/notesMaster1.xml" Id="rId7" /><Relationship Type="http://schemas.openxmlformats.org/officeDocument/2006/relationships/slideMaster" Target="slideMasters/slideMaster1.xml" Id="rId2" /><Relationship Type="http://schemas.openxmlformats.org/officeDocument/2006/relationships/slide" Target="slides/slide4.xml" Id="rId6" /><Relationship Type="http://schemas.openxmlformats.org/officeDocument/2006/relationships/tableStyles" Target="tableStyles.xml" Id="rId11" /><Relationship Type="http://schemas.openxmlformats.org/officeDocument/2006/relationships/slide" Target="slides/slide3.xml" Id="rId5" /><Relationship Type="http://schemas.openxmlformats.org/officeDocument/2006/relationships/theme" Target="theme/theme1.xml" Id="rId10" /><Relationship Type="http://schemas.openxmlformats.org/officeDocument/2006/relationships/slide" Target="slides/slide2.xml" Id="rId4" /><Relationship Type="http://schemas.openxmlformats.org/officeDocument/2006/relationships/viewProps" Target="viewProps.xml" Id="rId9" /><Relationship Type="http://schemas.openxmlformats.org/officeDocument/2006/relationships/customXml" Target="/customXML/item2.xml" Id="Rb028971f3fb24b72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494D0C-67B5-4BCF-8602-991255F006E3}" type="datetimeFigureOut">
              <a:rPr lang="en-GB" smtClean="0"/>
              <a:t>07/09/2023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314971-5374-4225-B7AD-7EC15A9E5F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907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22532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06463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06463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06463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06463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marL="0" marR="0" lvl="0" indent="0" algn="r" defTabSz="9064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95FDA82-6FAC-4DF5-9CA3-666F1B4C8D4C}" type="slidenum">
              <a:rPr kumimoji="0" lang="en-GB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064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8133" name="Date Placeholder 4"/>
          <p:cNvSpPr>
            <a:spLocks noGrp="1"/>
          </p:cNvSpPr>
          <p:nvPr>
            <p:ph type="dt" sz="quarter" idx="1"/>
          </p:nvPr>
        </p:nvSpPr>
        <p:spPr/>
        <p:txBody>
          <a:bodyPr/>
          <a:lstStyle>
            <a:lvl1pPr defTabSz="906463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06463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06463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06463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06463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064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4076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DC08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PowerPoin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49" r="7312" b="76424"/>
          <a:stretch>
            <a:fillRect/>
          </a:stretch>
        </p:blipFill>
        <p:spPr bwMode="auto">
          <a:xfrm>
            <a:off x="9863668" y="152401"/>
            <a:ext cx="1985433" cy="161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3810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14400" y="2819400"/>
            <a:ext cx="5181600" cy="17526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24A17-9515-436D-BD00-9A9E05648FBF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86196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12192000" cy="949325"/>
          </a:xfrm>
          <a:prstGeom prst="rect">
            <a:avLst/>
          </a:prstGeom>
          <a:solidFill>
            <a:srgbClr val="DC08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en-GB" altLang="en-US" sz="2400" dirty="0">
              <a:latin typeface="Times" pitchFamily="18" charset="0"/>
              <a:cs typeface="Arial" charset="0"/>
            </a:endParaRPr>
          </a:p>
        </p:txBody>
      </p:sp>
      <p:pic>
        <p:nvPicPr>
          <p:cNvPr id="5" name="Picture 6" descr="PowerPoin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46" r="7312" b="76424"/>
          <a:stretch>
            <a:fillRect/>
          </a:stretch>
        </p:blipFill>
        <p:spPr bwMode="auto">
          <a:xfrm>
            <a:off x="11150600" y="0"/>
            <a:ext cx="1026584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A8218-D3A6-41FE-975F-318917191410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502486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12192000" cy="949325"/>
          </a:xfrm>
          <a:prstGeom prst="rect">
            <a:avLst/>
          </a:prstGeom>
          <a:solidFill>
            <a:srgbClr val="DC08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en-GB" altLang="en-US" sz="2400" dirty="0">
              <a:latin typeface="Times" pitchFamily="18" charset="0"/>
              <a:cs typeface="Arial" charset="0"/>
            </a:endParaRPr>
          </a:p>
        </p:txBody>
      </p:sp>
      <p:pic>
        <p:nvPicPr>
          <p:cNvPr id="5" name="Picture 6" descr="PowerPoin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46" r="7312" b="76424"/>
          <a:stretch>
            <a:fillRect/>
          </a:stretch>
        </p:blipFill>
        <p:spPr bwMode="auto">
          <a:xfrm>
            <a:off x="11150600" y="0"/>
            <a:ext cx="1026584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152400"/>
            <a:ext cx="2590800" cy="6172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52400"/>
            <a:ext cx="7569200" cy="6172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4D7F7-1D9A-4E17-9C1F-28683631DF8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395427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0"/>
            <a:ext cx="12192000" cy="949325"/>
          </a:xfrm>
          <a:prstGeom prst="rect">
            <a:avLst/>
          </a:prstGeom>
          <a:solidFill>
            <a:srgbClr val="DC08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en-GB" altLang="en-US" sz="2400" dirty="0">
              <a:latin typeface="Times" pitchFamily="18" charset="0"/>
              <a:cs typeface="Arial" charset="0"/>
            </a:endParaRPr>
          </a:p>
        </p:txBody>
      </p:sp>
      <p:pic>
        <p:nvPicPr>
          <p:cNvPr id="7" name="Picture 6" descr="PowerPoin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46" r="7312" b="76424"/>
          <a:stretch>
            <a:fillRect/>
          </a:stretch>
        </p:blipFill>
        <p:spPr bwMode="auto">
          <a:xfrm>
            <a:off x="11150600" y="0"/>
            <a:ext cx="1026584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981200"/>
            <a:ext cx="5080000" cy="2095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914400" y="4229100"/>
            <a:ext cx="5080000" cy="2095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197600" y="1981200"/>
            <a:ext cx="508000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D172F-23F6-4565-8661-AF8F4B9659E9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445525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0"/>
            <a:ext cx="12192000" cy="949325"/>
          </a:xfrm>
          <a:prstGeom prst="rect">
            <a:avLst/>
          </a:prstGeom>
          <a:solidFill>
            <a:srgbClr val="DC08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en-GB" altLang="en-US" sz="2400" dirty="0">
              <a:latin typeface="Times" pitchFamily="18" charset="0"/>
              <a:cs typeface="Arial" charset="0"/>
            </a:endParaRPr>
          </a:p>
        </p:txBody>
      </p:sp>
      <p:pic>
        <p:nvPicPr>
          <p:cNvPr id="7" name="Picture 6" descr="PowerPoin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46" r="7312" b="76424"/>
          <a:stretch>
            <a:fillRect/>
          </a:stretch>
        </p:blipFill>
        <p:spPr bwMode="auto">
          <a:xfrm>
            <a:off x="11150600" y="0"/>
            <a:ext cx="1026584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2095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4229100"/>
            <a:ext cx="5080000" cy="2095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D08E3-4018-44A0-A525-F7704A48945C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937268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0"/>
            <a:ext cx="12192000" cy="949325"/>
          </a:xfrm>
          <a:prstGeom prst="rect">
            <a:avLst/>
          </a:prstGeom>
          <a:solidFill>
            <a:srgbClr val="DC08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en-GB" altLang="en-US" sz="2400" dirty="0">
              <a:latin typeface="Times" pitchFamily="18" charset="0"/>
              <a:cs typeface="Arial" charset="0"/>
            </a:endParaRPr>
          </a:p>
        </p:txBody>
      </p:sp>
      <p:pic>
        <p:nvPicPr>
          <p:cNvPr id="6" name="Picture 6" descr="PowerPoin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46" r="7312" b="76424"/>
          <a:stretch>
            <a:fillRect/>
          </a:stretch>
        </p:blipFill>
        <p:spPr bwMode="auto">
          <a:xfrm>
            <a:off x="11150600" y="0"/>
            <a:ext cx="1026584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6197600" y="1981200"/>
            <a:ext cx="5080000" cy="4343400"/>
          </a:xfrm>
        </p:spPr>
        <p:txBody>
          <a:bodyPr/>
          <a:lstStyle/>
          <a:p>
            <a:pPr lvl="0"/>
            <a:endParaRPr lang="en-GB" noProof="0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B7590-C364-462E-AC5B-E3F95E253316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721651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0"/>
            <a:ext cx="12192000" cy="949325"/>
          </a:xfrm>
          <a:prstGeom prst="rect">
            <a:avLst/>
          </a:prstGeom>
          <a:solidFill>
            <a:srgbClr val="DC08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en-GB" altLang="en-US" sz="2400" dirty="0">
              <a:latin typeface="Times" pitchFamily="18" charset="0"/>
              <a:cs typeface="Arial" charset="0"/>
            </a:endParaRPr>
          </a:p>
        </p:txBody>
      </p:sp>
      <p:pic>
        <p:nvPicPr>
          <p:cNvPr id="6" name="Picture 6" descr="PowerPoin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46" r="7312" b="76424"/>
          <a:stretch>
            <a:fillRect/>
          </a:stretch>
        </p:blipFill>
        <p:spPr bwMode="auto">
          <a:xfrm>
            <a:off x="11150600" y="0"/>
            <a:ext cx="1026584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6A1C4-1766-4ED3-B897-62752E2A9472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357089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12192000" cy="949325"/>
          </a:xfrm>
          <a:prstGeom prst="rect">
            <a:avLst/>
          </a:prstGeom>
          <a:solidFill>
            <a:srgbClr val="DC08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en-GB" altLang="en-US" sz="2400" dirty="0">
              <a:latin typeface="Times" pitchFamily="18" charset="0"/>
              <a:cs typeface="Arial" charset="0"/>
            </a:endParaRPr>
          </a:p>
        </p:txBody>
      </p:sp>
      <p:pic>
        <p:nvPicPr>
          <p:cNvPr id="5" name="Picture 6" descr="PowerPoin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46" r="7312" b="76424"/>
          <a:stretch>
            <a:fillRect/>
          </a:stretch>
        </p:blipFill>
        <p:spPr bwMode="auto">
          <a:xfrm>
            <a:off x="11150600" y="0"/>
            <a:ext cx="1026584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6E376-1611-43F0-8CB6-3FABD80F5A30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578675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0" y="0"/>
            <a:ext cx="12192000" cy="949325"/>
          </a:xfrm>
          <a:prstGeom prst="rect">
            <a:avLst/>
          </a:prstGeom>
          <a:solidFill>
            <a:srgbClr val="DC08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en-GB" altLang="en-US" sz="2400" dirty="0">
              <a:latin typeface="Times" pitchFamily="18" charset="0"/>
              <a:cs typeface="Arial" charset="0"/>
            </a:endParaRPr>
          </a:p>
        </p:txBody>
      </p:sp>
      <p:pic>
        <p:nvPicPr>
          <p:cNvPr id="4" name="Picture 6" descr="PowerPoin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46" r="7312" b="76424"/>
          <a:stretch>
            <a:fillRect/>
          </a:stretch>
        </p:blipFill>
        <p:spPr bwMode="auto">
          <a:xfrm>
            <a:off x="11150600" y="0"/>
            <a:ext cx="1026584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14400" y="152400"/>
            <a:ext cx="10363200" cy="6172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CAEB5-E6C7-4FDF-B166-7F1188119D7C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718816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12192000" cy="949325"/>
          </a:xfrm>
          <a:prstGeom prst="rect">
            <a:avLst/>
          </a:prstGeom>
          <a:solidFill>
            <a:srgbClr val="DC08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en-GB" altLang="en-US" sz="2400" dirty="0">
              <a:latin typeface="Times" pitchFamily="18" charset="0"/>
              <a:cs typeface="Arial" charset="0"/>
            </a:endParaRPr>
          </a:p>
        </p:txBody>
      </p:sp>
      <p:pic>
        <p:nvPicPr>
          <p:cNvPr id="5" name="Picture 6" descr="PowerPoin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46" r="7312" b="76424"/>
          <a:stretch>
            <a:fillRect/>
          </a:stretch>
        </p:blipFill>
        <p:spPr bwMode="auto">
          <a:xfrm>
            <a:off x="11150600" y="0"/>
            <a:ext cx="1026584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41325-3883-466C-8E96-D77DBF40334A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6398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12192000" cy="949325"/>
          </a:xfrm>
          <a:prstGeom prst="rect">
            <a:avLst/>
          </a:prstGeom>
          <a:solidFill>
            <a:srgbClr val="DC08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en-GB" altLang="en-US" sz="2400" dirty="0">
              <a:latin typeface="Times" pitchFamily="18" charset="0"/>
              <a:cs typeface="Arial" charset="0"/>
            </a:endParaRPr>
          </a:p>
        </p:txBody>
      </p:sp>
      <p:pic>
        <p:nvPicPr>
          <p:cNvPr id="5" name="Picture 6" descr="PowerPoin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46" r="7312" b="76424"/>
          <a:stretch>
            <a:fillRect/>
          </a:stretch>
        </p:blipFill>
        <p:spPr bwMode="auto">
          <a:xfrm>
            <a:off x="11150600" y="0"/>
            <a:ext cx="1026584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3B697-4D73-4DB6-9511-C7D398345BAF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9618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0"/>
            <a:ext cx="12192000" cy="949325"/>
          </a:xfrm>
          <a:prstGeom prst="rect">
            <a:avLst/>
          </a:prstGeom>
          <a:solidFill>
            <a:srgbClr val="DC08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en-GB" altLang="en-US" sz="2400" dirty="0">
              <a:latin typeface="Times" pitchFamily="18" charset="0"/>
              <a:cs typeface="Arial" charset="0"/>
            </a:endParaRPr>
          </a:p>
        </p:txBody>
      </p:sp>
      <p:pic>
        <p:nvPicPr>
          <p:cNvPr id="6" name="Picture 6" descr="PowerPoin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46" r="7312" b="76424"/>
          <a:stretch>
            <a:fillRect/>
          </a:stretch>
        </p:blipFill>
        <p:spPr bwMode="auto">
          <a:xfrm>
            <a:off x="11150600" y="0"/>
            <a:ext cx="1026584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8383C-4ADC-4C6E-81D2-FBB0E237B2FD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941494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12192000" cy="949325"/>
          </a:xfrm>
          <a:prstGeom prst="rect">
            <a:avLst/>
          </a:prstGeom>
          <a:solidFill>
            <a:srgbClr val="DC08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en-GB" altLang="en-US" sz="2400" dirty="0">
              <a:latin typeface="Times" pitchFamily="18" charset="0"/>
              <a:cs typeface="Arial" charset="0"/>
            </a:endParaRPr>
          </a:p>
        </p:txBody>
      </p:sp>
      <p:pic>
        <p:nvPicPr>
          <p:cNvPr id="8" name="Picture 6" descr="PowerPoin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46" r="7312" b="76424"/>
          <a:stretch>
            <a:fillRect/>
          </a:stretch>
        </p:blipFill>
        <p:spPr bwMode="auto">
          <a:xfrm>
            <a:off x="11150600" y="0"/>
            <a:ext cx="1026584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A9E45-0EB9-4640-A7A2-8BF15B9894E5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8580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0" y="0"/>
            <a:ext cx="12192000" cy="949325"/>
          </a:xfrm>
          <a:prstGeom prst="rect">
            <a:avLst/>
          </a:prstGeom>
          <a:solidFill>
            <a:srgbClr val="DC08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en-GB" altLang="en-US" sz="2400" dirty="0">
              <a:latin typeface="Times" pitchFamily="18" charset="0"/>
              <a:cs typeface="Arial" charset="0"/>
            </a:endParaRPr>
          </a:p>
        </p:txBody>
      </p:sp>
      <p:pic>
        <p:nvPicPr>
          <p:cNvPr id="4" name="Picture 6" descr="PowerPoin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46" r="7312" b="76424"/>
          <a:stretch>
            <a:fillRect/>
          </a:stretch>
        </p:blipFill>
        <p:spPr bwMode="auto">
          <a:xfrm>
            <a:off x="11150600" y="0"/>
            <a:ext cx="1026584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188E-1216-4A80-9185-E9F145BD9668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101531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 userDrawn="1"/>
        </p:nvSpPr>
        <p:spPr bwMode="auto">
          <a:xfrm>
            <a:off x="0" y="0"/>
            <a:ext cx="12192000" cy="949325"/>
          </a:xfrm>
          <a:prstGeom prst="rect">
            <a:avLst/>
          </a:prstGeom>
          <a:solidFill>
            <a:srgbClr val="DC08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en-GB" altLang="en-US" sz="2400" dirty="0">
              <a:latin typeface="Times" pitchFamily="18" charset="0"/>
              <a:cs typeface="Arial" charset="0"/>
            </a:endParaRPr>
          </a:p>
        </p:txBody>
      </p:sp>
      <p:pic>
        <p:nvPicPr>
          <p:cNvPr id="3" name="Picture 6" descr="PowerPoin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46" r="7312" b="76424"/>
          <a:stretch>
            <a:fillRect/>
          </a:stretch>
        </p:blipFill>
        <p:spPr bwMode="auto">
          <a:xfrm>
            <a:off x="11150600" y="0"/>
            <a:ext cx="1026584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EC432-5158-423A-B78B-56CCD90042A2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758262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0"/>
            <a:ext cx="12192000" cy="949325"/>
          </a:xfrm>
          <a:prstGeom prst="rect">
            <a:avLst/>
          </a:prstGeom>
          <a:solidFill>
            <a:srgbClr val="DC08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en-GB" altLang="en-US" sz="2400" dirty="0">
              <a:latin typeface="Times" pitchFamily="18" charset="0"/>
              <a:cs typeface="Arial" charset="0"/>
            </a:endParaRPr>
          </a:p>
        </p:txBody>
      </p:sp>
      <p:pic>
        <p:nvPicPr>
          <p:cNvPr id="6" name="Picture 6" descr="PowerPoin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46" r="7312" b="76424"/>
          <a:stretch>
            <a:fillRect/>
          </a:stretch>
        </p:blipFill>
        <p:spPr bwMode="auto">
          <a:xfrm>
            <a:off x="11150600" y="0"/>
            <a:ext cx="1026584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8D2E4-A3E8-4DA2-8D85-180946113208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21123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0"/>
            <a:ext cx="12192000" cy="949325"/>
          </a:xfrm>
          <a:prstGeom prst="rect">
            <a:avLst/>
          </a:prstGeom>
          <a:solidFill>
            <a:srgbClr val="DC08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en-GB" altLang="en-US" sz="2400" dirty="0">
              <a:latin typeface="Times" pitchFamily="18" charset="0"/>
              <a:cs typeface="Arial" charset="0"/>
            </a:endParaRPr>
          </a:p>
        </p:txBody>
      </p:sp>
      <p:pic>
        <p:nvPicPr>
          <p:cNvPr id="6" name="Picture 6" descr="PowerPoin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46" r="7312" b="76424"/>
          <a:stretch>
            <a:fillRect/>
          </a:stretch>
        </p:blipFill>
        <p:spPr bwMode="auto">
          <a:xfrm>
            <a:off x="11150600" y="0"/>
            <a:ext cx="1026584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2E91C-C33D-4F2A-9FF1-02DB17BD0851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906243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1028" name="Picture 8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12192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162117" y="6669088"/>
            <a:ext cx="202988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900"/>
            </a:lvl1pPr>
          </a:lstStyle>
          <a:p>
            <a:pPr>
              <a:defRPr/>
            </a:pPr>
            <a:fld id="{4C58588C-BE5F-45CC-833F-52C316E88B16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899515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erry.Thatcher@gov.wal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orkingwales.gov.wales/real-life-stories/focus-wales-stor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businesswales.gov.wales/skillsgateway/flexible-skills-programm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97038" y="1885950"/>
            <a:ext cx="8545512" cy="1455738"/>
          </a:xfrm>
        </p:spPr>
        <p:txBody>
          <a:bodyPr/>
          <a:lstStyle/>
          <a:p>
            <a:pPr eaLnBrk="1" hangingPunct="1"/>
            <a:br>
              <a:rPr lang="en-GB" altLang="en-US" sz="4800" dirty="0"/>
            </a:br>
            <a:br>
              <a:rPr lang="en-GB" altLang="en-US" sz="4800" dirty="0"/>
            </a:br>
            <a:br>
              <a:rPr lang="en-GB" altLang="en-US" sz="4800" dirty="0"/>
            </a:br>
            <a:r>
              <a:rPr lang="en-GB" altLang="en-US" sz="4800" dirty="0"/>
              <a:t>TOURISM, HOSPITALITY AND EVENTS</a:t>
            </a:r>
            <a:br>
              <a:rPr lang="en-GB" altLang="en-US" sz="4800" dirty="0"/>
            </a:br>
            <a:r>
              <a:rPr lang="en-GB" altLang="en-US" sz="4800" dirty="0"/>
              <a:t>Skills and Recruitment</a:t>
            </a:r>
            <a:br>
              <a:rPr lang="en-GB" altLang="en-US" sz="4800" dirty="0"/>
            </a:br>
            <a:br>
              <a:rPr lang="en-GB" altLang="en-US" sz="4800" dirty="0"/>
            </a:br>
            <a:br>
              <a:rPr lang="en-GB" altLang="en-US" sz="4800" dirty="0"/>
            </a:br>
            <a:r>
              <a:rPr lang="en-GB" altLang="en-US" sz="4800" dirty="0" err="1">
                <a:hlinkClick r:id="rId3"/>
              </a:rPr>
              <a:t>Kerry.Thatcher@gov.wales</a:t>
            </a:r>
            <a:br>
              <a:rPr lang="en-GB" altLang="en-US" sz="4800" dirty="0"/>
            </a:br>
            <a:br>
              <a:rPr lang="en-GB" altLang="en-US" sz="4800" dirty="0"/>
            </a:br>
            <a:r>
              <a:rPr lang="en-GB" altLang="en-US" sz="1200" dirty="0"/>
              <a:t>August 2023</a:t>
            </a:r>
            <a:endParaRPr lang="en-GB" altLang="en-US" sz="4800" dirty="0"/>
          </a:p>
        </p:txBody>
      </p:sp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1804989" y="3205163"/>
            <a:ext cx="7743825" cy="243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en-GB" altLang="en-US" sz="240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623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CCD3D-5020-3017-471C-249DA7C37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Wales Tourism and Hospitality Skills Partnership Update 16.8.2023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7E963E-5CB3-FDEB-9321-2C8DE6CAD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071418"/>
            <a:ext cx="10363200" cy="5253182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8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Experience Makers campaign - 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final case study has now been uploaded to the Working Wales website – this one focusses on the Events sector.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 is ongoing to finalise activities for 2023/24 on TEM campaign – full details will be provided next meeting - budget has been allocated by VW for this.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600" dirty="0">
                <a:hlinkClick r:id="rId2"/>
              </a:rPr>
              <a:t>Focus </a:t>
            </a:r>
            <a:r>
              <a:rPr lang="en-GB" sz="1600" dirty="0" err="1">
                <a:hlinkClick r:id="rId2"/>
              </a:rPr>
              <a:t>Wales'</a:t>
            </a:r>
            <a:r>
              <a:rPr lang="en-GB" sz="1600" dirty="0">
                <a:hlinkClick r:id="rId2"/>
              </a:rPr>
              <a:t> story | Working Wales (</a:t>
            </a:r>
            <a:r>
              <a:rPr lang="en-GB" sz="1600" dirty="0" err="1">
                <a:hlinkClick r:id="rId2"/>
              </a:rPr>
              <a:t>gov.wales</a:t>
            </a:r>
            <a:r>
              <a:rPr lang="en-GB" sz="1600" dirty="0">
                <a:hlinkClick r:id="rId2"/>
              </a:rPr>
              <a:t>)</a:t>
            </a:r>
            <a:endParaRPr lang="en-GB" sz="1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en-GB" sz="16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en-GB" sz="1600" kern="1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en-GB" sz="18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B63A78-92EB-E5CD-1D0D-AD5A5199DA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41325-3883-466C-8E96-D77DBF40334A}" type="slidenum">
              <a:rPr lang="en-GB" altLang="en-US" smtClean="0"/>
              <a:pPr>
                <a:defRPr/>
              </a:pPr>
              <a:t>2</a:t>
            </a:fld>
            <a:endParaRPr lang="en-GB" altLang="en-US" dirty="0"/>
          </a:p>
        </p:txBody>
      </p:sp>
      <p:pic>
        <p:nvPicPr>
          <p:cNvPr id="7" name="Picture 6" descr="Natalie Jones, Artist Liaison Manager">
            <a:extLst>
              <a:ext uri="{FF2B5EF4-FFF2-40B4-BE49-F238E27FC236}">
                <a16:creationId xmlns:a16="http://schemas.microsoft.com/office/drawing/2014/main" id="{E8B1D1DE-240A-EA42-A2AF-F149DD6568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026" y="3429000"/>
            <a:ext cx="5417996" cy="289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948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FD57D-C08F-2331-A68E-0DEE8A958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Minecraft Education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20434-0D4B-1A8E-575B-E3B2000C97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295400"/>
            <a:ext cx="10363200" cy="5029200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400" b="1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Minecraft </a:t>
            </a:r>
            <a:endParaRPr lang="en-GB" sz="24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Work has commenced on the new Bluestone ‘world’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We have had</a:t>
            </a:r>
            <a:r>
              <a:rPr lang="en-GB" sz="24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two meetings with Careers Wales and Blockworks to discuss the roles to be included and Bluestone has provided detail of the actual site so the build can resemble that.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Next step will be a draft of the world, the roles and the activities/challenges – some individual and some team.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Teachers packs will be produced to go with it.</a:t>
            </a:r>
            <a:endParaRPr lang="en-GB" sz="24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67731-C9A3-801E-3A8E-536D8AFCE4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41325-3883-466C-8E96-D77DBF40334A}" type="slidenum">
              <a:rPr lang="en-GB" altLang="en-US" smtClean="0"/>
              <a:pPr>
                <a:defRPr/>
              </a:pPr>
              <a:t>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66637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D8583-3CB9-B877-915E-3E20ECD25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Flexible Skills Programme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FD80E-36FF-FE27-09CC-380151647C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071418"/>
            <a:ext cx="10363200" cy="5253182"/>
          </a:xfrm>
        </p:spPr>
        <p:txBody>
          <a:bodyPr/>
          <a:lstStyle/>
          <a:p>
            <a:pPr marL="457200" lvl="1" indent="0">
              <a:buNone/>
            </a:pPr>
            <a:endParaRPr lang="en-GB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Flexible Skills Programme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Applications continue to be received and processed – hospitality businesses as well as outdoor activity have been approved for funding.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Please continue to spread the word and encourage businesses to value their staff by training them and accessing this fund.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Applications can be sent in at any time within the financial year – it is a simple application and processing happens quickly.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Trai</a:t>
            </a:r>
            <a:r>
              <a:rPr lang="en-GB" sz="24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ning must be completed within the financial year and no retrospective training can be funded. </a:t>
            </a:r>
            <a:r>
              <a:rPr lang="en-GB" sz="2400" kern="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Link to apply below -</a:t>
            </a:r>
            <a:endParaRPr lang="en-GB" sz="24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hlinkClick r:id="rId2"/>
              </a:rPr>
              <a:t>Flexible Skills Programme | Business Wales Skills Gateway (</a:t>
            </a:r>
            <a:r>
              <a:rPr lang="en-GB" sz="2000" dirty="0" err="1">
                <a:hlinkClick r:id="rId2"/>
              </a:rPr>
              <a:t>gov.wales</a:t>
            </a:r>
            <a:r>
              <a:rPr lang="en-GB" sz="2000" dirty="0">
                <a:hlinkClick r:id="rId2"/>
              </a:rPr>
              <a:t>)</a:t>
            </a:r>
            <a:endParaRPr lang="en-GB" sz="24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E3CF6-37A2-0D86-58A3-A4DE82FC29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41325-3883-466C-8E96-D77DBF40334A}" type="slidenum">
              <a:rPr lang="en-GB" altLang="en-US" smtClean="0"/>
              <a:pPr>
                <a:defRPr/>
              </a:pPr>
              <a:t>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4001371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2.xml.rels>&#65279;<?xml version="1.0" encoding="utf-8"?><Relationships xmlns="http://schemas.openxmlformats.org/package/2006/relationships"><Relationship Type="http://schemas.openxmlformats.org/officeDocument/2006/relationships/customXmlProps" Target="/customXML/itemProps2.xml" Id="Rd3c4172d526e4b2384ade4b889302c76" /></Relationships>
</file>

<file path=customXML/item2.xml><?xml version="1.0" encoding="utf-8"?>
<metadata xmlns="http://www.objective.com/ecm/document/metadata/FF3C5B18883D4E21973B57C2EEED7FD1" version="1.0.0">
  <systemFields>
    <field name="Objective-Id">
      <value order="0">A46343065</value>
    </field>
    <field name="Objective-Title">
      <value order="0">16.8.2023 Visit Wales Update KT</value>
    </field>
    <field name="Objective-Description">
      <value order="0"/>
    </field>
    <field name="Objective-CreationStamp">
      <value order="0">2023-08-09T13:30:28Z</value>
    </field>
    <field name="Objective-IsApproved">
      <value order="0">false</value>
    </field>
    <field name="Objective-IsPublished">
      <value order="0">true</value>
    </field>
    <field name="Objective-DatePublished">
      <value order="0">2023-09-07T08:19:56Z</value>
    </field>
    <field name="Objective-ModificationStamp">
      <value order="0">2023-09-07T08:19:56Z</value>
    </field>
    <field name="Objective-Owner">
      <value order="0">Thatcher, Kerry (ETC - Culture, Sport &amp; Tourism - Programme &amp; Policy)</value>
    </field>
    <field name="Objective-Path">
      <value order="0">Objective Global Folder:#Business File Plan:WG Organisational Groups:NEW - Post April 2022 - Economy, Treasury &amp; Constitution:Economy, Treasury &amp; Constitution (ETC) - Culture, Sport &amp; Tourism - Tourism Development:1 - Save:Policy &amp; Programmes:Partnerships:Skills Action Plan:Tourism &amp; Marketing - Policy &amp; Programme - Skills Delivery &amp; Engagement -  2022-2027:Wales T &amp; H Skills Pship</value>
    </field>
    <field name="Objective-Parent">
      <value order="0">Wales T &amp; H Skills Pship</value>
    </field>
    <field name="Objective-State">
      <value order="0">Published</value>
    </field>
    <field name="Objective-VersionId">
      <value order="0">vA88394319</value>
    </field>
    <field name="Objective-Version">
      <value order="0">3.0</value>
    </field>
    <field name="Objective-VersionNumber">
      <value order="0">4</value>
    </field>
    <field name="Objective-VersionComment">
      <value order="0"/>
    </field>
    <field name="Objective-FileNumber">
      <value order="0">qA1526960</value>
    </field>
    <field name="Objective-Classification">
      <value order="0">Official</value>
    </field>
    <field name="Objective-Caveats">
      <value order="0"/>
    </field>
  </systemFields>
  <catalogues>
    <catalogue name="Document Type Catalogue" type="type" ori="id:cA14">
      <field name="Objective-Date Acquired">
        <value order="0"/>
      </field>
      <field name="Objective-Official Translation">
        <value order="0"/>
      </field>
      <field name="Objective-Connect Creator">
        <value order="0"/>
      </field>
    </catalogue>
  </catalogues>
</metadata>
</file>

<file path=customXML/itemProps2.xml><?xml version="1.0" encoding="utf-8"?>
<ds:datastoreItem xmlns:ds="http://schemas.openxmlformats.org/officeDocument/2006/customXml" ds:itemID="{5745109E-2DDF-40CB-AC2B-FF9B10C90820}">
  <ds:schemaRefs>
    <ds:schemaRef ds:uri="http://www.objective.com/ecm/document/metadata/FF3C5B18883D4E21973B57C2EEED7FD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2940</TotalTime>
  <Words>291</Words>
  <Application>Microsoft Office PowerPoint</Application>
  <PresentationFormat>Widescreen</PresentationFormat>
  <Paragraphs>26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</vt:lpstr>
      <vt:lpstr>Blank Presentation</vt:lpstr>
      <vt:lpstr>   TOURISM, HOSPITALITY AND EVENTS Skills and Recruitment   Kerry.Thatcher@gov.wales  August 2023</vt:lpstr>
      <vt:lpstr>Wales Tourism and Hospitality Skills Partnership Update 16.8.2023</vt:lpstr>
      <vt:lpstr>Minecraft Education</vt:lpstr>
      <vt:lpstr>Flexible Skills Programme</vt:lpstr>
    </vt:vector>
  </TitlesOfParts>
  <Company>Welsh Government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SKILLS –   TOURISM, HOSPITALITY AND EVENTS  Kerry Thatcher</dc:title>
  <dc:creator>Thatcher, Kerry (ESNR-Tourism, Heritage &amp; Sport, Tourism &amp; Marketing)</dc:creator>
  <cp:lastModifiedBy>Thatcher, Kerry (ETC - Culture, Sport &amp; Tourism - Programme &amp; Policy)</cp:lastModifiedBy>
  <cp:revision>124</cp:revision>
  <dcterms:created xsi:type="dcterms:W3CDTF">2021-05-12T08:32:01Z</dcterms:created>
  <dcterms:modified xsi:type="dcterms:W3CDTF">2023-09-07T08:19:49Z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32123</vt:lpwstr>
  </property>
  <property fmtid="{D5CDD505-2E9C-101B-9397-08002B2CF9AE}" pid="3" name="Objective-Id">
    <vt:lpwstr>A46343065</vt:lpwstr>
  </property>
  <property fmtid="{D5CDD505-2E9C-101B-9397-08002B2CF9AE}" pid="4" name="Objective-Title">
    <vt:lpwstr>16.8.2023 Visit Wales Update KT</vt:lpwstr>
  </property>
  <property fmtid="{D5CDD505-2E9C-101B-9397-08002B2CF9AE}" pid="5" name="Objective-Description">
    <vt:lpwstr/>
  </property>
  <property fmtid="{D5CDD505-2E9C-101B-9397-08002B2CF9AE}" pid="6" name="Objective-CreationStamp">
    <vt:filetime>2023-08-09T13:30:33Z</vt:filetime>
  </property>
  <property fmtid="{D5CDD505-2E9C-101B-9397-08002B2CF9AE}" pid="7" name="Objective-IsApproved">
    <vt:bool>false</vt:bool>
  </property>
  <property fmtid="{D5CDD505-2E9C-101B-9397-08002B2CF9AE}" pid="8" name="Objective-IsPublished">
    <vt:bool>true</vt:bool>
  </property>
  <property fmtid="{D5CDD505-2E9C-101B-9397-08002B2CF9AE}" pid="9" name="Objective-DatePublished">
    <vt:filetime>2023-09-07T08:19:56Z</vt:filetime>
  </property>
  <property fmtid="{D5CDD505-2E9C-101B-9397-08002B2CF9AE}" pid="10" name="Objective-ModificationStamp">
    <vt:filetime>2023-09-07T08:19:56Z</vt:filetime>
  </property>
  <property fmtid="{D5CDD505-2E9C-101B-9397-08002B2CF9AE}" pid="11" name="Objective-Owner">
    <vt:lpwstr>Thatcher, Kerry (ETC - Culture, Sport &amp; Tourism - Programme &amp; Policy)</vt:lpwstr>
  </property>
  <property fmtid="{D5CDD505-2E9C-101B-9397-08002B2CF9AE}" pid="12" name="Objective-Path">
    <vt:lpwstr>Objective Global Folder:#Business File Plan:WG Organisational Groups:NEW - Post April 2022 - Economy, Treasury &amp; Constitution:Economy, Treasury &amp; Constitution (ETC) - Culture, Sport &amp; Tourism - Tourism Development:1 - Save:Policy &amp; Programmes:Partnerships:Skills Action Plan:Tourism &amp; Marketing - Policy &amp; Programme - Skills Delivery &amp; Engagement -  2022-2027:Wales T &amp; H Skills Pship:</vt:lpwstr>
  </property>
  <property fmtid="{D5CDD505-2E9C-101B-9397-08002B2CF9AE}" pid="13" name="Objective-Parent">
    <vt:lpwstr>Wales T &amp; H Skills Pship</vt:lpwstr>
  </property>
  <property fmtid="{D5CDD505-2E9C-101B-9397-08002B2CF9AE}" pid="14" name="Objective-State">
    <vt:lpwstr>Published</vt:lpwstr>
  </property>
  <property fmtid="{D5CDD505-2E9C-101B-9397-08002B2CF9AE}" pid="15" name="Objective-VersionId">
    <vt:lpwstr>vA88394319</vt:lpwstr>
  </property>
  <property fmtid="{D5CDD505-2E9C-101B-9397-08002B2CF9AE}" pid="16" name="Objective-Version">
    <vt:lpwstr>3.0</vt:lpwstr>
  </property>
  <property fmtid="{D5CDD505-2E9C-101B-9397-08002B2CF9AE}" pid="17" name="Objective-VersionNumber">
    <vt:r8>4</vt:r8>
  </property>
  <property fmtid="{D5CDD505-2E9C-101B-9397-08002B2CF9AE}" pid="18" name="Objective-VersionComment">
    <vt:lpwstr/>
  </property>
  <property fmtid="{D5CDD505-2E9C-101B-9397-08002B2CF9AE}" pid="19" name="Objective-FileNumber">
    <vt:lpwstr/>
  </property>
  <property fmtid="{D5CDD505-2E9C-101B-9397-08002B2CF9AE}" pid="20" name="Objective-Classification">
    <vt:lpwstr>[Inherited - Official]</vt:lpwstr>
  </property>
  <property fmtid="{D5CDD505-2E9C-101B-9397-08002B2CF9AE}" pid="21" name="Objective-Caveats">
    <vt:lpwstr/>
  </property>
  <property fmtid="{D5CDD505-2E9C-101B-9397-08002B2CF9AE}" pid="22" name="Objective-Date Acquired">
    <vt:lpwstr/>
  </property>
  <property fmtid="{D5CDD505-2E9C-101B-9397-08002B2CF9AE}" pid="23" name="Objective-Official Translation">
    <vt:lpwstr/>
  </property>
  <property fmtid="{D5CDD505-2E9C-101B-9397-08002B2CF9AE}" pid="24" name="Objective-Connect Creator">
    <vt:lpwstr/>
  </property>
  <property fmtid="{D5CDD505-2E9C-101B-9397-08002B2CF9AE}" pid="25" name="Objective-Comment">
    <vt:lpwstr/>
  </property>
</Properties>
</file>